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61" r:id="rId4"/>
    <p:sldId id="262" r:id="rId5"/>
    <p:sldId id="295" r:id="rId6"/>
    <p:sldId id="296" r:id="rId7"/>
    <p:sldId id="257" r:id="rId8"/>
    <p:sldId id="264" r:id="rId9"/>
    <p:sldId id="265" r:id="rId10"/>
    <p:sldId id="266" r:id="rId11"/>
    <p:sldId id="290" r:id="rId12"/>
    <p:sldId id="29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80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r1Ey6qgdmToQCN+4Imjeg==" hashData="xP6f0Bos/+U8dF5Ar6tSOAkRrkA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333" autoAdjust="0"/>
  </p:normalViewPr>
  <p:slideViewPr>
    <p:cSldViewPr>
      <p:cViewPr>
        <p:scale>
          <a:sx n="78" d="100"/>
          <a:sy n="78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12PMiFg4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United Nations Peacekeeping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-500" dirty="0">
                  <a:solidFill>
                    <a:srgbClr val="002060"/>
                  </a:solidFill>
                  <a:effectLst/>
                  <a:latin typeface="Century Gothic"/>
                  <a:ea typeface="Calibri"/>
                  <a:cs typeface="Century Gothic"/>
                </a:rPr>
                <a:t>1.1</a:t>
              </a:r>
              <a:endParaRPr lang="en-US" sz="11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1: An Overview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1981200" cy="1682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0" y="2667000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International Court of Justice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200400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Economic and Social Council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3733800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Trusteeship Council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709446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242846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776246"/>
            <a:ext cx="27432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pic>
        <p:nvPicPr>
          <p:cNvPr id="47" name="Picture 2" descr="F:\CPTM END\CPTM Slides Content\Security Council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1367360" cy="9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F:\CPTM END\CPTM Slides Content\General Assemb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71701" cy="9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F:\CPTM END\CPTM Slides Content\secretariat 2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372410" cy="9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F:\CPTM END\CPTM Slides Content\ICJ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1" y="5410200"/>
            <a:ext cx="1363969" cy="9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:\CPTM END\CPTM Slides Content\81391 - ECCOSOC chambers -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1366785" cy="9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F:\CPTM END\CPTM Slides Content\Trusteeship council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52" y="5410200"/>
            <a:ext cx="1365448" cy="9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Principal Organs</a:t>
            </a:r>
          </a:p>
        </p:txBody>
      </p:sp>
      <p:pic>
        <p:nvPicPr>
          <p:cNvPr id="21" name="Picture 20"/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9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762000"/>
            <a:ext cx="75438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/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UN Specialized Agencies, Funds &amp; </a:t>
            </a:r>
            <a:r>
              <a:rPr lang="en-US" sz="2800" dirty="0" err="1">
                <a:solidFill>
                  <a:srgbClr val="8D9C36"/>
                </a:solidFill>
                <a:latin typeface="Century Gothic"/>
                <a:cs typeface="Century Gothic"/>
              </a:rPr>
              <a:t>Programmes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176213" algn="ctr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68475"/>
            <a:ext cx="6629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ekeeping Helmet Phot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19908" r="14660" b="9954"/>
          <a:stretch/>
        </p:blipFill>
        <p:spPr>
          <a:xfrm>
            <a:off x="990600" y="2209800"/>
            <a:ext cx="3363112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2438400"/>
            <a:ext cx="28956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593068"/>
            <a:ext cx="28956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724400"/>
            <a:ext cx="28956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 UN Principal Organs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Involved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in Peacekeeping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050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F:\CPTM END\CPTM Slides Content\General Assemb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24400" y="2819400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Main forum for Member States to make decisions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Committees, e.g. C-34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286000"/>
            <a:ext cx="33528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pic>
        <p:nvPicPr>
          <p:cNvPr id="13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General Assembly</a:t>
            </a:r>
          </a:p>
        </p:txBody>
      </p:sp>
    </p:spTree>
    <p:extLst>
      <p:ext uri="{BB962C8B-B14F-4D97-AF65-F5344CB8AC3E}">
        <p14:creationId xmlns:p14="http://schemas.microsoft.com/office/powerpoint/2010/main" val="2550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CPTM END\CPTM Slides Content\Security Cou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2819400"/>
            <a:ext cx="3962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Primary responsibility for maintaining international peace and security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Power to investigate threats and take appropriate measures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286000"/>
            <a:ext cx="33528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42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PTM END\CPTM Slides Content\secretaria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4" y="1987879"/>
            <a:ext cx="2739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597479"/>
            <a:ext cx="3962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Secretariat:</a:t>
            </a:r>
            <a:br>
              <a:rPr lang="en-US" sz="2400" dirty="0">
                <a:latin typeface="Century Gothic"/>
                <a:cs typeface="Century Gothic"/>
              </a:rPr>
            </a:br>
            <a:r>
              <a:rPr lang="en-US" sz="2400" dirty="0">
                <a:latin typeface="Century Gothic"/>
                <a:cs typeface="Century Gothic"/>
              </a:rPr>
              <a:t>led by Secretary-General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Secretary-General: “Chief Administrative Officer” of the Organization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987879"/>
            <a:ext cx="3352800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Secretariat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Secretariat</a:t>
            </a:r>
          </a:p>
        </p:txBody>
      </p:sp>
      <p:pic>
        <p:nvPicPr>
          <p:cNvPr id="15" name="Picture 6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4" y="4038600"/>
            <a:ext cx="2750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3. Secretariat Departments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Active in Peacekeeping</a:t>
            </a:r>
          </a:p>
        </p:txBody>
      </p:sp>
      <p:pic>
        <p:nvPicPr>
          <p:cNvPr id="30" name="Picture 29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51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657600" y="4800600"/>
            <a:ext cx="1828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6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870228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Department of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Peacekeeping Operations (DPKO)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Executive direction of peacekeeping operations</a:t>
            </a:r>
          </a:p>
        </p:txBody>
      </p:sp>
    </p:spTree>
    <p:extLst>
      <p:ext uri="{BB962C8B-B14F-4D97-AF65-F5344CB8AC3E}">
        <p14:creationId xmlns:p14="http://schemas.microsoft.com/office/powerpoint/2010/main" val="32656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905000" y="4800600"/>
            <a:ext cx="1828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870228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Department of Field Support (DFS)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Delivers support to UN field missions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Finance, personnel, administration, information and communication technology, logistics</a:t>
            </a:r>
          </a:p>
        </p:txBody>
      </p:sp>
      <p:pic>
        <p:nvPicPr>
          <p:cNvPr id="26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6553200" y="64166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7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00400" y="32882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38216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355068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DPKO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DPA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USG DFS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390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964668"/>
            <a:ext cx="16764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-762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91600" y="4964668"/>
            <a:ext cx="228600" cy="369332"/>
          </a:xfrm>
          <a:prstGeom prst="rect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DFS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48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DPKO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DPA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5574268"/>
            <a:ext cx="838200" cy="369332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410200" y="4800600"/>
            <a:ext cx="1828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870228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Department of Political Affairs (DPA)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Substantive direction to Special Political Missions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Collaborates with peacekeeping missions – political analysis, electoral assistance</a:t>
            </a:r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42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As peacekeeping personnel you: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Represent the UN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Carry out decisions made at UN Headquarters in New York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048000" y="4343400"/>
            <a:ext cx="3276600" cy="1981200"/>
          </a:xfrm>
          <a:prstGeom prst="ellipse">
            <a:avLst/>
          </a:prstGeom>
          <a:solidFill>
            <a:srgbClr val="00206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8000" y="2971800"/>
            <a:ext cx="3276600" cy="1981200"/>
          </a:xfrm>
          <a:prstGeom prst="ellipse">
            <a:avLst/>
          </a:prstGeom>
          <a:solidFill>
            <a:srgbClr val="00206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0" y="1600200"/>
            <a:ext cx="3276600" cy="1981200"/>
          </a:xfrm>
          <a:prstGeom prst="ellipse">
            <a:avLst/>
          </a:prstGeom>
          <a:solidFill>
            <a:srgbClr val="00206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5" idx="2"/>
            <a:endCxn id="50" idx="0"/>
          </p:cNvCxnSpPr>
          <p:nvPr/>
        </p:nvCxnSpPr>
        <p:spPr>
          <a:xfrm>
            <a:off x="4648200" y="2105799"/>
            <a:ext cx="0" cy="2387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76400" y="2362200"/>
            <a:ext cx="11430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/>
                <a:cs typeface="Century Gothic"/>
              </a:rPr>
              <a:t>Strategic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6400" y="3733800"/>
            <a:ext cx="13716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/>
                <a:cs typeface="Century Gothic"/>
              </a:rPr>
              <a:t>Operational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5181600"/>
            <a:ext cx="11430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entury Gothic"/>
                <a:cs typeface="Century Gothic"/>
              </a:rPr>
              <a:t>Tactical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8800" y="1828800"/>
            <a:ext cx="16764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General Assembly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0" y="1828800"/>
            <a:ext cx="16764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Security Council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0" y="2206823"/>
            <a:ext cx="1676400" cy="276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Secretary-General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5400" y="2590800"/>
            <a:ext cx="16764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Secretariat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(DPKO, DFS, DPA)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0000" y="3124200"/>
            <a:ext cx="1676400" cy="27699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Head of Mission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0000" y="3581400"/>
            <a:ext cx="1676400" cy="646331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Mission Headquarters &amp; Leadership Team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00" y="4492823"/>
            <a:ext cx="1676400" cy="27699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Component Heads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0" y="5029200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Civilian Units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4400" y="5410200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Police Units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5407223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Military Units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5791200"/>
            <a:ext cx="1676400" cy="276999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/>
                <a:cs typeface="Century Gothic"/>
              </a:rPr>
              <a:t>Regional Offices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648200" y="2819400"/>
            <a:ext cx="457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0" idx="2"/>
            <a:endCxn id="51" idx="0"/>
          </p:cNvCxnSpPr>
          <p:nvPr/>
        </p:nvCxnSpPr>
        <p:spPr>
          <a:xfrm>
            <a:off x="4648200" y="4769822"/>
            <a:ext cx="0" cy="25937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3"/>
          </p:cNvCxnSpPr>
          <p:nvPr/>
        </p:nvCxnSpPr>
        <p:spPr>
          <a:xfrm>
            <a:off x="5486400" y="5167700"/>
            <a:ext cx="228600" cy="1390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581400" y="5181600"/>
            <a:ext cx="228600" cy="14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715000" y="5181600"/>
            <a:ext cx="0" cy="228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81400" y="5181600"/>
            <a:ext cx="0" cy="228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4. 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Strategic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, Operational &amp; Tactical 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Levels </a:t>
            </a:r>
            <a:r>
              <a:rPr lang="en-US" sz="2800" b="1" smtClean="0">
                <a:solidFill>
                  <a:srgbClr val="002060"/>
                </a:solidFill>
                <a:latin typeface="Century Gothic"/>
                <a:cs typeface="Century Gothic"/>
              </a:rPr>
              <a:t>of Authority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in Peacekeeping</a:t>
            </a:r>
          </a:p>
        </p:txBody>
      </p:sp>
      <p:pic>
        <p:nvPicPr>
          <p:cNvPr id="31" name="Picture 3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62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maintains peace and security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UN Charter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is the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guiding document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General Assembly, Security Council, Secretariat involved in UN peacekeeping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PKO, DFS, DPA active in UN peacekeeping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Strategic, operational, tactical -  levels of </a:t>
            </a:r>
            <a:r>
              <a:rPr lang="en-US" sz="240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authority for decision-making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 UN peacekeeping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999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the UN and its purpose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Identify the UN Charter as the guiding document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principal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organs involved in UN peacekeeping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List departments active in UN peacekeeping</a:t>
            </a:r>
          </a:p>
          <a:p>
            <a:pPr marL="342900" marR="0" indent="-342900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three levels of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authority for decision-making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 UN peacekeeping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An Introduction to the UN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Principal Organs of the UN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Involved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Departments of the Secretariat Active in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Strategic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, Operational &amp; Tactical </a:t>
            </a:r>
            <a:r>
              <a:rPr lang="mr-IN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–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Levels of Authority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 Peacekeeping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 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What did you learn from this film?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What images stay with you?  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What was interesting?  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10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Film: 2:17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5-7 minutes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latin typeface="Century Gothic" panose="020B0502020202020204" pitchFamily="34" charset="0"/>
                <a:hlinkClick r:id="rId3"/>
              </a:rPr>
              <a:t>https://www.youtube.com/watch?v=st12PMiFg4Y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1.1.1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377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Film: </a:t>
            </a:r>
            <a:r>
              <a:rPr lang="en-US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United Nations Peacekeeping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9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Place yourself in your home country, in your own home, with your family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Imagine how a violent conflict would affect your life</a:t>
            </a:r>
            <a:endParaRPr lang="en-GB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</a:t>
            </a:r>
            <a:r>
              <a:rPr lang="en-US" sz="2400" b="1" dirty="0">
                <a:latin typeface="Century Gothic" panose="020B0502020202020204" pitchFamily="34" charset="0"/>
              </a:rPr>
              <a:t>:</a:t>
            </a:r>
            <a:r>
              <a:rPr lang="en-US" sz="2400" dirty="0">
                <a:latin typeface="Century Gothic" panose="020B0502020202020204" pitchFamily="34" charset="0"/>
              </a:rPr>
              <a:t> 15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Visualization: 5-7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Brainstorming: 5-7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1.1.2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5197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Consequences of Violent Conflict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71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1. An Introduction to the 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Violent conflict is devastating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Peacekeeping preserves peace when </a:t>
            </a:r>
            <a:r>
              <a:rPr lang="en-US" sz="2400" dirty="0" smtClean="0">
                <a:latin typeface="Century Gothic"/>
                <a:cs typeface="Century Gothic"/>
              </a:rPr>
              <a:t>conflict </a:t>
            </a:r>
            <a:r>
              <a:rPr lang="en-US" sz="2400" dirty="0">
                <a:latin typeface="Century Gothic"/>
                <a:cs typeface="Century Gothic"/>
              </a:rPr>
              <a:t>ends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8" name="Picture 4" descr="F:\CPTM END\CPTM Slides Content\Syria war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4"/>
          <a:stretch/>
        </p:blipFill>
        <p:spPr bwMode="auto">
          <a:xfrm>
            <a:off x="6172200" y="3204102"/>
            <a:ext cx="2816352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CPTM END\CPTM Slides Content\CRS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4073"/>
          <a:stretch/>
        </p:blipFill>
        <p:spPr bwMode="auto">
          <a:xfrm>
            <a:off x="3142807" y="3204102"/>
            <a:ext cx="2819400" cy="18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CPTM END\CPTM Slides Content\03-12-2015Syrian_Refuge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3206452"/>
            <a:ext cx="2816839" cy="18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1033552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The United Nations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Universal and impartial international organization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Founded </a:t>
            </a:r>
            <a:r>
              <a:rPr lang="en-US" sz="2400" dirty="0">
                <a:latin typeface="Century Gothic"/>
                <a:cs typeface="Century Gothic"/>
              </a:rPr>
              <a:t>in 1945 after World War II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“[…]to save succeeding generations from the scourge of war[…]” 			   (Preamble of the UN-Charter</a:t>
            </a:r>
            <a:r>
              <a:rPr lang="en-GB" sz="2400" dirty="0" smtClean="0"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2" descr="C:\Users\Oluwaseun.Abiola\Desktop\CPTM Slides Content\UN Members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04684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08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luwaseun.Abiola\Desktop\CPTM Slides Content\UN Ch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71825"/>
            <a:ext cx="2431082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66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UN Charter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Founding document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Defines main purposes and principles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“Maintain international peace and security” – a main purpose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288925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90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712</Words>
  <Application>Microsoft Office PowerPoint</Application>
  <PresentationFormat>On-screen Show (4:3)</PresentationFormat>
  <Paragraphs>200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Blanco</dc:creator>
  <cp:lastModifiedBy>Mark A. Blanco</cp:lastModifiedBy>
  <cp:revision>117</cp:revision>
  <dcterms:created xsi:type="dcterms:W3CDTF">2015-12-09T18:20:24Z</dcterms:created>
  <dcterms:modified xsi:type="dcterms:W3CDTF">2017-05-08T16:36:11Z</dcterms:modified>
</cp:coreProperties>
</file>